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63" r:id="rId4"/>
    <p:sldId id="256" r:id="rId5"/>
    <p:sldId id="264" r:id="rId6"/>
    <p:sldId id="257" r:id="rId7"/>
    <p:sldId id="265" r:id="rId8"/>
    <p:sldId id="266" r:id="rId9"/>
    <p:sldId id="267" r:id="rId10"/>
    <p:sldId id="268" r:id="rId11"/>
    <p:sldId id="269" r:id="rId12"/>
    <p:sldId id="258" r:id="rId13"/>
    <p:sldId id="26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1" d="100"/>
          <a:sy n="61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ttps://ak1.picdn.net/shutterstock/videos/24858791/thumb/1.jpg?i10c=img.resize(height:16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1839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59632" y="1170466"/>
            <a:ext cx="7344816" cy="34163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ru-RU" sz="3600" b="1" dirty="0" err="1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3600" b="1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інклюзивної</a:t>
            </a:r>
            <a:r>
              <a:rPr lang="ru-RU" sz="3600" b="1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3600" b="1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b="1" dirty="0" err="1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Святкування</a:t>
            </a:r>
            <a:r>
              <a:rPr lang="ru-RU" sz="3600" b="1" dirty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розмаїття</a:t>
            </a:r>
            <a:r>
              <a:rPr lang="ru-RU" sz="3600" b="1" dirty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3600" b="1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600" b="1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600" b="1" dirty="0" err="1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дітьми</a:t>
            </a:r>
            <a:r>
              <a:rPr lang="ru-RU" sz="3600" b="1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600" b="1" dirty="0" err="1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особливими</a:t>
            </a:r>
            <a:r>
              <a:rPr lang="ru-RU" sz="3600" b="1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освітніми</a:t>
            </a:r>
            <a:r>
              <a:rPr lang="ru-RU" sz="3600" b="1" dirty="0" smtClean="0">
                <a:ln w="1143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потребами.</a:t>
            </a:r>
            <a:endParaRPr lang="ru-RU" sz="3600" b="1" dirty="0">
              <a:ln w="11430">
                <a:solidFill>
                  <a:srgbClr val="002060"/>
                </a:solidFill>
              </a:ln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486916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Підготувала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Есхарівської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ЗОШ І-ІІІ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ступенів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Чугуївської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районної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ради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Харківської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Лоскутова О.Л. 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698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6613" y="499072"/>
            <a:ext cx="6357125" cy="461665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uk-U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Синдром дефіциту уваги та гіперактивність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171311"/>
            <a:ext cx="4104456" cy="2585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надмірна активність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уваги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імпульсивність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соціальній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поведінці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стосунках з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оточуючими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 поведінки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труднощі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навчанні, низьку академічну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успішність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низька самооцінка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тощо.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05176" y="1533038"/>
            <a:ext cx="4024620" cy="470898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Вказівки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мають бути короткими та чіткими, повторюватися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кількаразово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Навчальний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 потрібно по можливості унаочнити настільки, щоб він утримував увагу учня і був максимально інформативним.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спонукати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учня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виконання завдань, контролювати цей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Знаходьте різноманітні можливості для виступу учня перед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класом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74521" y="960738"/>
            <a:ext cx="1285929" cy="461665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uk-UA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http://sakhalife.ru/wp-content/uploads/2015/12/dlya-slajder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698" l="0" r="100000">
                        <a14:foregroundMark x1="12984" y1="51953" x2="18743" y2="67448"/>
                        <a14:foregroundMark x1="85236" y1="38932" x2="85550" y2="49219"/>
                        <a14:foregroundMark x1="86492" y1="39453" x2="87749" y2="423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37763">
            <a:off x="333456" y="3726508"/>
            <a:ext cx="4372631" cy="3516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5360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12898" y="499073"/>
            <a:ext cx="3424335" cy="461665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uk-U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Ранній дитячий аутизм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8247" y="1191570"/>
            <a:ext cx="4104456" cy="31393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нерухомий або «наскрізний» погляд; уникнення фізичного контакту, обіймів; неадекватна реакція на нове; відсутність контакту з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однолітками люблять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звукові іграшки і ті, що рухаються;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агресія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тварин, дітей,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аутоагресія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затримка навичок жування, самообслуговування;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ехолалії (повторення фраз, звуків), розмова про себе в 3-ій особі.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05176" y="1533038"/>
            <a:ext cx="4024620" cy="317009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Дорослим слід пам’ятати про 5 «не»:</a:t>
            </a:r>
            <a:endParaRPr lang="ru-RU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не говорити голосно;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не робити різких рухів;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не дивитися пильно в очі дитині;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не звертатися прямо до дитини;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не бути занадто активним і нав’язливим.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74521" y="960738"/>
            <a:ext cx="1285929" cy="461665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uk-UA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http://sakhalife.ru/wp-content/uploads/2015/12/dlya-slajder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698" l="0" r="100000">
                        <a14:foregroundMark x1="12984" y1="51953" x2="18743" y2="67448"/>
                        <a14:foregroundMark x1="85236" y1="38932" x2="85550" y2="49219"/>
                        <a14:foregroundMark x1="86492" y1="39453" x2="87749" y2="423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37763">
            <a:off x="917514" y="4014540"/>
            <a:ext cx="4372631" cy="3516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5360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763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akhalife.ru/wp-content/uploads/2015/12/dlya-slajder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698" l="0" r="100000">
                        <a14:foregroundMark x1="12984" y1="51953" x2="18743" y2="67448"/>
                        <a14:foregroundMark x1="85236" y1="38932" x2="85550" y2="49219"/>
                        <a14:foregroundMark x1="86492" y1="39453" x2="87749" y2="423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"/>
            <a:ext cx="8604448" cy="691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763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licuv1547.mskobr.ru/images/ov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2" y="4409728"/>
            <a:ext cx="8032051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051720" y="1060093"/>
            <a:ext cx="6735908" cy="3349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0" indent="-539750">
              <a:spcBef>
                <a:spcPts val="200"/>
              </a:spcBef>
              <a:buFont typeface="Wingdings 2" pitchFamily="18" charset="2"/>
              <a:buChar char="ä"/>
            </a:pP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особи, які опинилися в СЖО;</a:t>
            </a:r>
          </a:p>
          <a:p>
            <a:pPr marL="539750" indent="-539750">
              <a:spcBef>
                <a:spcPts val="200"/>
              </a:spcBef>
              <a:buFont typeface="Wingdings 2" pitchFamily="18" charset="2"/>
              <a:buChar char="ä"/>
            </a:pP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особи, які проживають на ТОТ;</a:t>
            </a:r>
          </a:p>
          <a:p>
            <a:pPr marL="539750" indent="-539750">
              <a:spcBef>
                <a:spcPts val="200"/>
              </a:spcBef>
              <a:buFont typeface="Wingdings 2" pitchFamily="18" charset="2"/>
              <a:buChar char="ä"/>
            </a:pP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особи, які мають статус ВП;</a:t>
            </a:r>
          </a:p>
          <a:p>
            <a:pPr marL="539750" indent="-539750">
              <a:spcBef>
                <a:spcPts val="200"/>
              </a:spcBef>
              <a:buFont typeface="Wingdings 2" pitchFamily="18" charset="2"/>
              <a:buChar char="ä"/>
            </a:pP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діти-біженці та діти, які потребують додаткового захисту;</a:t>
            </a:r>
          </a:p>
          <a:p>
            <a:pPr marL="539750" indent="-539750">
              <a:spcBef>
                <a:spcPts val="200"/>
              </a:spcBef>
              <a:buFont typeface="Wingdings 2" pitchFamily="18" charset="2"/>
              <a:buChar char="ä"/>
            </a:pP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особи, які здобувають спеціалізовану освіту;</a:t>
            </a:r>
          </a:p>
          <a:p>
            <a:pPr marL="539750" indent="-539750">
              <a:spcBef>
                <a:spcPts val="200"/>
              </a:spcBef>
              <a:buFont typeface="Wingdings 2" pitchFamily="18" charset="2"/>
              <a:buChar char="ä"/>
            </a:pPr>
            <a:r>
              <a:rPr lang="ru-RU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 з </a:t>
            </a: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особливими </a:t>
            </a:r>
            <a:r>
              <a:rPr lang="uk-UA" altLang="uk-UA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мовними</a:t>
            </a: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освітніми </a:t>
            </a:r>
            <a:r>
              <a:rPr lang="ru-RU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потребами;</a:t>
            </a:r>
          </a:p>
          <a:p>
            <a:pPr marL="539750" indent="-539750">
              <a:spcBef>
                <a:spcPts val="200"/>
              </a:spcBef>
              <a:buFont typeface="Wingdings 2" pitchFamily="18" charset="2"/>
              <a:buChar char="ä"/>
            </a:pP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особи, які мають певні захворювання (у </a:t>
            </a:r>
            <a:r>
              <a:rPr lang="uk-UA" altLang="uk-UA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altLang="uk-UA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</a:t>
            </a: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імплантат);</a:t>
            </a:r>
          </a:p>
          <a:p>
            <a:pPr marL="539750" indent="-539750">
              <a:spcBef>
                <a:spcPts val="200"/>
              </a:spcBef>
              <a:buFont typeface="Wingdings 2" pitchFamily="18" charset="2"/>
              <a:buChar char="ä"/>
            </a:pP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 з інвалідністю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64393" y="277556"/>
            <a:ext cx="5256213" cy="647700"/>
          </a:xfrm>
          <a:prstGeom prst="rect">
            <a:avLst/>
          </a:prstGeom>
          <a:solidFill>
            <a:srgbClr val="002060">
              <a:alpha val="79999"/>
            </a:srgbClr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altLang="uk-UA" b="1" smtClean="0">
                <a:solidFill>
                  <a:srgbClr val="FFFF00"/>
                </a:solidFill>
                <a:latin typeface="Bookman Old Style" pitchFamily="18" charset="0"/>
              </a:rPr>
              <a:t>Діти з ООП:</a:t>
            </a:r>
            <a:endParaRPr lang="ru-RU" altLang="uk-UA" b="1" dirty="0" smtClean="0">
              <a:solidFill>
                <a:srgbClr val="FFFF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63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licuv1547.mskobr.ru/images/ov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2" y="4409728"/>
            <a:ext cx="8032051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864393" y="277556"/>
            <a:ext cx="5256213" cy="647700"/>
          </a:xfrm>
          <a:prstGeom prst="rect">
            <a:avLst/>
          </a:prstGeom>
          <a:solidFill>
            <a:srgbClr val="002060">
              <a:alpha val="79999"/>
            </a:srgbClr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altLang="uk-UA" b="1" smtClean="0">
                <a:solidFill>
                  <a:srgbClr val="FFFF00"/>
                </a:solidFill>
                <a:latin typeface="Bookman Old Style" pitchFamily="18" charset="0"/>
              </a:rPr>
              <a:t>Діти з ООП:</a:t>
            </a:r>
            <a:endParaRPr lang="ru-RU" altLang="uk-UA" b="1" dirty="0" smtClean="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48606" y="1078047"/>
            <a:ext cx="6839818" cy="2746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9750" indent="-539750">
              <a:spcBef>
                <a:spcPts val="300"/>
              </a:spcBef>
              <a:buFont typeface="Wingdings 2" pitchFamily="18" charset="2"/>
              <a:buChar char="ä"/>
            </a:pP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сенсорні порушення (зору, слуху);</a:t>
            </a:r>
          </a:p>
          <a:p>
            <a:pPr marL="539750" indent="-539750">
              <a:spcBef>
                <a:spcPts val="300"/>
              </a:spcBef>
              <a:buFont typeface="Wingdings 2" pitchFamily="18" charset="2"/>
              <a:buChar char="ä"/>
            </a:pP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 порушення (опорно-рухового </a:t>
            </a:r>
            <a:r>
              <a:rPr lang="uk-UA" alt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апарату); </a:t>
            </a:r>
            <a:endParaRPr lang="uk-UA" alt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750" indent="-539750">
              <a:spcBef>
                <a:spcPts val="300"/>
              </a:spcBef>
              <a:buFont typeface="Wingdings 2" pitchFamily="18" charset="2"/>
              <a:buChar char="ä"/>
            </a:pP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інтелектуальні порушення (ЗПР, когнітивні порушення: легкі, помірні, тяжкі, глибокі);</a:t>
            </a:r>
          </a:p>
          <a:p>
            <a:pPr marL="539750" indent="-539750">
              <a:spcBef>
                <a:spcPts val="300"/>
              </a:spcBef>
              <a:buFont typeface="Wingdings 2" pitchFamily="18" charset="2"/>
              <a:buChar char="ä"/>
            </a:pP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хвороби нервової системи (СДВГ); </a:t>
            </a:r>
          </a:p>
          <a:p>
            <a:pPr marL="539750" indent="-539750">
              <a:spcBef>
                <a:spcPts val="300"/>
              </a:spcBef>
              <a:buFont typeface="Wingdings 2" pitchFamily="18" charset="2"/>
              <a:buChar char="ä"/>
            </a:pP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складні порушення мовлення; </a:t>
            </a:r>
          </a:p>
          <a:p>
            <a:pPr marL="539750" indent="-539750">
              <a:spcBef>
                <a:spcPts val="300"/>
              </a:spcBef>
              <a:buFont typeface="Wingdings 2" pitchFamily="18" charset="2"/>
              <a:buChar char="ä"/>
            </a:pP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інші складні порушення розвитку </a:t>
            </a:r>
            <a:b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 </a:t>
            </a:r>
            <a:r>
              <a:rPr lang="uk-UA" altLang="uk-UA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розлади спектру аутизму; </a:t>
            </a:r>
            <a:r>
              <a:rPr lang="uk-UA" altLang="uk-UA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сочетані</a:t>
            </a: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нозології)</a:t>
            </a:r>
          </a:p>
        </p:txBody>
      </p:sp>
    </p:spTree>
    <p:extLst>
      <p:ext uri="{BB962C8B-B14F-4D97-AF65-F5344CB8AC3E}">
        <p14:creationId xmlns:p14="http://schemas.microsoft.com/office/powerpoint/2010/main" val="2131178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56895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вроджені порушення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спричинені шкідливим впливом на плід генетичних </a:t>
            </a:r>
            <a:r>
              <a:rPr lang="uk-UA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факторів,інтоксикацій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інфекцій, травм, порушенням живлення, гормональним розладами, </a:t>
            </a:r>
            <a:r>
              <a:rPr lang="uk-UA" sz="2400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резусною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несумісністю груп крові матері та дитини, впливом медичних препаратів, алкоголю наркотичних та отруйних речовин .</a:t>
            </a:r>
            <a:endParaRPr lang="ru-RU" sz="24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набуті порушення</a:t>
            </a:r>
            <a:r>
              <a:rPr lang="uk-UA" sz="24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зумовлені, переважно, різноманітними шкідливими впливами на організм дитини під час народження та у наступні періоди розвитку (механічні ушкодження плоду, тяжкі пологи, пологова асфіксія, крововиливи у мозок, інфекційні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захворювання тощо).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http://licuv1547.mskobr.ru/images/ovz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2" y="4409728"/>
            <a:ext cx="8032051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4831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59832" y="476672"/>
            <a:ext cx="3472041" cy="461665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uk-UA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Мовленнєві </a:t>
            </a:r>
            <a:r>
              <a:rPr lang="uk-UA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171311"/>
            <a:ext cx="4104456" cy="480131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 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ЦНС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рівноваги, координації рухів,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недиференційованість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рухів пальців рук та артикуляційних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рухів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вони швидко виснажуються,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втомлюються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дратівливі, збудливі,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нестійкість, нестійкість уваги і пам’яті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низький рівень контролю за власною діяльністю,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 пізнавальної діяльності,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низька розумова працездатність;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виникають невротичні реакції </a:t>
            </a:r>
            <a:b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зауваження, низьку оцінку чи несхвальні висловлювання вчителя або дітей.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05176" y="2060848"/>
            <a:ext cx="4024620" cy="37856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Запитувати в учня про труднощі, які він/вона відчуває під час сприйняття, обробки, застосування нового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матеріалу.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З’ясувати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яку інформацію учень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сприймає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 знайти інший спосіб (якщо учень не може читати, пояснювати усно, якщо не сприймає на слух – надавати інформацію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у письмовому вигляді).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74521" y="1422403"/>
            <a:ext cx="1285929" cy="461665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uk-UA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386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59832" y="476672"/>
            <a:ext cx="4480650" cy="461665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uk-UA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Затримка психічного розвитку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171311"/>
            <a:ext cx="4104456" cy="36933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/>
              <a:t>недоліки </a:t>
            </a:r>
            <a:r>
              <a:rPr lang="uk-UA" dirty="0"/>
              <a:t>уваги, емоційно-вольової регуляції, </a:t>
            </a:r>
            <a:r>
              <a:rPr lang="uk-UA" dirty="0" smtClean="0"/>
              <a:t>самоконтролю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/>
              <a:t>низький рівень  </a:t>
            </a:r>
            <a:r>
              <a:rPr lang="uk-UA" dirty="0"/>
              <a:t>навчальної мотивації і загальною пізнавальною </a:t>
            </a:r>
            <a:r>
              <a:rPr lang="uk-UA" dirty="0" smtClean="0"/>
              <a:t>пасивністю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/>
              <a:t>Недорозвинення  </a:t>
            </a:r>
            <a:r>
              <a:rPr lang="uk-UA" dirty="0"/>
              <a:t>окремих психічних процесів – сприйняття, пам’яті, </a:t>
            </a:r>
            <a:r>
              <a:rPr lang="uk-UA" dirty="0" smtClean="0"/>
              <a:t>мислення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/>
              <a:t> вади мовлення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/>
              <a:t> порушення  </a:t>
            </a:r>
            <a:r>
              <a:rPr lang="uk-UA" dirty="0"/>
              <a:t>моторики у вигляді недостатньої координації рухів, рухової </a:t>
            </a:r>
            <a:r>
              <a:rPr lang="uk-UA" dirty="0" err="1" smtClean="0"/>
              <a:t>розторможеності</a:t>
            </a:r>
            <a:endParaRPr lang="uk-UA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/>
              <a:t>Низька працездатність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05176" y="2060848"/>
            <a:ext cx="4024620" cy="44012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Подавати зміст навчального матеріалу потрібно невеликими частинами, використовуючи слуховий, візуальний,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маніпуляційний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аналізатори.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якомога більше повторювати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закріплювати вивчене.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Слід розчленовувати завдання на окремі невеликі частини.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Усні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інструкції надавати по одній, доки учень не навчиться утримувати у пам’яті одразу кілька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74521" y="1422403"/>
            <a:ext cx="1285929" cy="461665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uk-UA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63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59832" y="476672"/>
            <a:ext cx="2491131" cy="461665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uk-UA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 зору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171311"/>
            <a:ext cx="4104456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труднощі під час читання, письма, практичних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швидко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стомлюються, 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зумовлює зниження розумової та фізичної працездатності.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05176" y="1533038"/>
            <a:ext cx="4024620" cy="532453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Пишучи на класній дошці, намагатися розташовувати матеріал так, </a:t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щоб в учня він не зливався в суцільну лінію.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Все, що пишете на дошці, потрібно озвучувати, дублювати роздатковим матеріалом: при цьому папір має бути матовим, шрифт великим і контрастним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кожні 10-15 хвилин учень має 1-2 хвилини перепочити, роблячи спеціальні вправи для зняття втоми очей.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74521" y="960738"/>
            <a:ext cx="1285929" cy="461665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uk-UA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http://sakhalife.ru/wp-content/uploads/2015/12/dlya-slajder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698" l="0" r="100000">
                        <a14:foregroundMark x1="12984" y1="51953" x2="18743" y2="67448"/>
                        <a14:foregroundMark x1="85236" y1="38932" x2="85550" y2="49219"/>
                        <a14:foregroundMark x1="86492" y1="39453" x2="87749" y2="423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37763">
            <a:off x="154723" y="3006428"/>
            <a:ext cx="4372631" cy="3516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3434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59832" y="476672"/>
            <a:ext cx="2730491" cy="461665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uk-UA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  слуху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05176" y="1533038"/>
            <a:ext cx="4024620" cy="440120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Слід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простежити, щоб такий учень сидів достатньо близько, щоб чітко бачити артикуляційний апарат усіх учасників уроку, унаочнення.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говорити достатньо гучно, в нормальному темпі, </a:t>
            </a:r>
            <a:b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перебільшуючи артикуляцію та рухи губами.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роздатковий матеріал, що найповніше передає зміст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уроку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74521" y="960738"/>
            <a:ext cx="1285929" cy="461665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uk-UA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http://sakhalife.ru/wp-content/uploads/2015/12/dlya-slajder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698" l="0" r="100000">
                        <a14:foregroundMark x1="12984" y1="51953" x2="18743" y2="67448"/>
                        <a14:foregroundMark x1="85236" y1="38932" x2="85550" y2="49219"/>
                        <a14:foregroundMark x1="86492" y1="39453" x2="87749" y2="423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37763">
            <a:off x="-290868" y="1496012"/>
            <a:ext cx="5564932" cy="4475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9455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12898" y="499073"/>
            <a:ext cx="5376344" cy="461665"/>
          </a:xfrm>
          <a:prstGeom prst="rect">
            <a:avLst/>
          </a:prstGeom>
          <a:solidFill>
            <a:srgbClr val="00B0F0"/>
          </a:solidFill>
        </p:spPr>
        <p:txBody>
          <a:bodyPr wrap="none">
            <a:spAutoFit/>
          </a:bodyPr>
          <a:lstStyle/>
          <a:p>
            <a:r>
              <a:rPr lang="uk-U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 опорно-рухового апарату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171311"/>
            <a:ext cx="4104456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рухові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розлади,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неспроможність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контролювати 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координувати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рухи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мимовільність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рухів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 загальної та дрібної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моторики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рівноваги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просторової орієнтації, мовлення, слуху та зору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05176" y="1533038"/>
            <a:ext cx="4024620" cy="470898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намагатися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говорити на нижчих тонах, переконуючись, що учень добре чує звуки т, к, с, п, х, ф, ш.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слід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ураховувати, що учневі необхідно більше часу для виконання завдання. Адаптуйте вправи відповідним чином, розробіть завдання у вигляді тестів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Знизьте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 до письмових робіт учня. 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слід обтяжувати учня надмірним піклуванням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74521" y="960738"/>
            <a:ext cx="1285929" cy="461665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uk-UA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Поради</a:t>
            </a:r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http://sakhalife.ru/wp-content/uploads/2015/12/dlya-slajdera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698" l="0" r="100000">
                        <a14:foregroundMark x1="12984" y1="51953" x2="18743" y2="67448"/>
                        <a14:foregroundMark x1="85236" y1="38932" x2="85550" y2="49219"/>
                        <a14:foregroundMark x1="86492" y1="39453" x2="87749" y2="423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37763">
            <a:off x="154723" y="3006428"/>
            <a:ext cx="4372631" cy="3516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89033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743</Words>
  <Application>Microsoft Office PowerPoint</Application>
  <PresentationFormat>Экран (4:3)</PresentationFormat>
  <Paragraphs>97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13</cp:revision>
  <dcterms:created xsi:type="dcterms:W3CDTF">2018-03-29T00:05:56Z</dcterms:created>
  <dcterms:modified xsi:type="dcterms:W3CDTF">2018-03-29T03:56:55Z</dcterms:modified>
</cp:coreProperties>
</file>